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notesMasterIdLst>
    <p:notesMasterId r:id="rId14"/>
  </p:notesMasterIdLst>
  <p:sldIdLst>
    <p:sldId id="256" r:id="rId2"/>
    <p:sldId id="270" r:id="rId3"/>
    <p:sldId id="271" r:id="rId4"/>
    <p:sldId id="272" r:id="rId5"/>
    <p:sldId id="273" r:id="rId6"/>
    <p:sldId id="274" r:id="rId7"/>
    <p:sldId id="275" r:id="rId8"/>
    <p:sldId id="276" r:id="rId9"/>
    <p:sldId id="277" r:id="rId10"/>
    <p:sldId id="278" r:id="rId11"/>
    <p:sldId id="279"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727"/>
  </p:normalViewPr>
  <p:slideViewPr>
    <p:cSldViewPr snapToGrid="0">
      <p:cViewPr varScale="1">
        <p:scale>
          <a:sx n="73" d="100"/>
          <a:sy n="73"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A5E0F-4DB3-7F40-AD12-B4D1A76DC014}"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5F5AF-3E2E-9B4A-98F9-60574C197E50}" type="slidenum">
              <a:rPr lang="en-US" smtClean="0"/>
              <a:t>‹#›</a:t>
            </a:fld>
            <a:endParaRPr lang="en-US"/>
          </a:p>
        </p:txBody>
      </p:sp>
    </p:spTree>
    <p:extLst>
      <p:ext uri="{BB962C8B-B14F-4D97-AF65-F5344CB8AC3E}">
        <p14:creationId xmlns:p14="http://schemas.microsoft.com/office/powerpoint/2010/main" val="400655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5F5AF-3E2E-9B4A-98F9-60574C197E50}" type="slidenum">
              <a:rPr lang="en-US" smtClean="0"/>
              <a:t>1</a:t>
            </a:fld>
            <a:endParaRPr lang="en-US"/>
          </a:p>
        </p:txBody>
      </p:sp>
    </p:spTree>
    <p:extLst>
      <p:ext uri="{BB962C8B-B14F-4D97-AF65-F5344CB8AC3E}">
        <p14:creationId xmlns:p14="http://schemas.microsoft.com/office/powerpoint/2010/main" val="67804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According to </a:t>
            </a:r>
            <a:r>
              <a:rPr lang="en-US" dirty="0" err="1"/>
              <a:t>collegeboard.org</a:t>
            </a:r>
            <a:r>
              <a:rPr lang="en-US" dirty="0"/>
              <a:t> the SAT is scheduled for four dates in the fall: August 29, October 3, November 7, and December 5 with information coming about September and School Day dates </a:t>
            </a:r>
          </a:p>
          <a:p>
            <a:pPr marL="171450" indent="-171450">
              <a:buFont typeface="Arial" panose="020B0604020202020204" pitchFamily="34" charset="0"/>
              <a:buChar char="•"/>
            </a:pPr>
            <a:r>
              <a:rPr lang="en-US" dirty="0"/>
              <a:t>According to </a:t>
            </a:r>
            <a:r>
              <a:rPr lang="en-US" dirty="0" err="1"/>
              <a:t>ACT.org</a:t>
            </a:r>
            <a:r>
              <a:rPr lang="en-US" dirty="0"/>
              <a:t> the ACT is scheduled for July 18, September 14, October 26, and December 14. We anticipate more ACT information coming this month; your campus will keep you in the know!</a:t>
            </a:r>
          </a:p>
          <a:p>
            <a:endParaRPr lang="en-US" dirty="0"/>
          </a:p>
        </p:txBody>
      </p:sp>
      <p:sp>
        <p:nvSpPr>
          <p:cNvPr id="4" name="Slide Number Placeholder 3"/>
          <p:cNvSpPr>
            <a:spLocks noGrp="1"/>
          </p:cNvSpPr>
          <p:nvPr>
            <p:ph type="sldNum" sz="quarter" idx="5"/>
          </p:nvPr>
        </p:nvSpPr>
        <p:spPr/>
        <p:txBody>
          <a:bodyPr/>
          <a:lstStyle/>
          <a:p>
            <a:fld id="{0855F5AF-3E2E-9B4A-98F9-60574C197E50}" type="slidenum">
              <a:rPr lang="en-US" smtClean="0"/>
              <a:t>5</a:t>
            </a:fld>
            <a:endParaRPr lang="en-US"/>
          </a:p>
        </p:txBody>
      </p:sp>
    </p:spTree>
    <p:extLst>
      <p:ext uri="{BB962C8B-B14F-4D97-AF65-F5344CB8AC3E}">
        <p14:creationId xmlns:p14="http://schemas.microsoft.com/office/powerpoint/2010/main" val="617165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6/9/2020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264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75699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30543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608131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13559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61329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43850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38380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44389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26042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531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4652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31109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36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957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84707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8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6/9/2020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103350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llegeboard.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a:t>Grand oaks rising Seniors </a:t>
            </a:r>
            <a:br>
              <a:rPr lang="en-US" sz="6600" dirty="0"/>
            </a:br>
            <a:r>
              <a:rPr lang="en-US" sz="6600" dirty="0"/>
              <a:t>Town hall Meeting</a:t>
            </a:r>
          </a:p>
        </p:txBody>
      </p:sp>
      <p:sp>
        <p:nvSpPr>
          <p:cNvPr id="3" name="Subtitle 2"/>
          <p:cNvSpPr>
            <a:spLocks noGrp="1"/>
          </p:cNvSpPr>
          <p:nvPr>
            <p:ph type="subTitle" idx="1"/>
          </p:nvPr>
        </p:nvSpPr>
        <p:spPr>
          <a:xfrm rot="21420000">
            <a:off x="992543" y="3305868"/>
            <a:ext cx="9755187" cy="1310854"/>
          </a:xfrm>
        </p:spPr>
        <p:txBody>
          <a:bodyPr/>
          <a:lstStyle/>
          <a:p>
            <a:r>
              <a:rPr lang="en-US" sz="2000" dirty="0" smtClean="0"/>
              <a:t>Presented By: </a:t>
            </a:r>
          </a:p>
          <a:p>
            <a:r>
              <a:rPr lang="en-US" sz="2000" dirty="0" smtClean="0"/>
              <a:t>Laura Willard (CISD College Readiness Specialist), Joan Jones (GOHS College and Career Counselor, and Karen Perry (GOHS Lead Counselor)</a:t>
            </a:r>
            <a:endParaRPr lang="en-US" sz="2000" dirty="0"/>
          </a:p>
        </p:txBody>
      </p:sp>
    </p:spTree>
    <p:extLst>
      <p:ext uri="{BB962C8B-B14F-4D97-AF65-F5344CB8AC3E}">
        <p14:creationId xmlns:p14="http://schemas.microsoft.com/office/powerpoint/2010/main" val="386569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124-89FC-EA42-98FF-5E79486D0ECF}"/>
              </a:ext>
            </a:extLst>
          </p:cNvPr>
          <p:cNvSpPr>
            <a:spLocks noGrp="1"/>
          </p:cNvSpPr>
          <p:nvPr>
            <p:ph type="title"/>
          </p:nvPr>
        </p:nvSpPr>
        <p:spPr/>
        <p:txBody>
          <a:bodyPr>
            <a:normAutofit fontScale="90000"/>
          </a:bodyPr>
          <a:lstStyle/>
          <a:p>
            <a:r>
              <a:rPr lang="en-US" b="1" dirty="0"/>
              <a:t>When will students be able to apply for financial aid?</a:t>
            </a:r>
            <a:r>
              <a:rPr lang="en-US" dirty="0"/>
              <a:t/>
            </a:r>
            <a:br>
              <a:rPr lang="en-US" dirty="0"/>
            </a:br>
            <a:endParaRPr lang="en-US" dirty="0"/>
          </a:p>
        </p:txBody>
      </p:sp>
      <p:sp>
        <p:nvSpPr>
          <p:cNvPr id="3" name="Content Placeholder 2">
            <a:extLst>
              <a:ext uri="{FF2B5EF4-FFF2-40B4-BE49-F238E27FC236}">
                <a16:creationId xmlns:a16="http://schemas.microsoft.com/office/drawing/2014/main" id="{0295FB19-51E1-0444-997E-938D9CA9F56D}"/>
              </a:ext>
            </a:extLst>
          </p:cNvPr>
          <p:cNvSpPr>
            <a:spLocks noGrp="1"/>
          </p:cNvSpPr>
          <p:nvPr>
            <p:ph sz="quarter" idx="13"/>
          </p:nvPr>
        </p:nvSpPr>
        <p:spPr/>
        <p:txBody>
          <a:bodyPr>
            <a:normAutofit lnSpcReduction="10000"/>
          </a:bodyPr>
          <a:lstStyle/>
          <a:p>
            <a:r>
              <a:rPr lang="en-US" cap="none" dirty="0"/>
              <a:t>You can submit your FAFSA for the 2020-2021 academic year starting O</a:t>
            </a:r>
            <a:r>
              <a:rPr lang="en-US" cap="none" dirty="0" smtClean="0"/>
              <a:t>ctober </a:t>
            </a:r>
            <a:r>
              <a:rPr lang="en-US" cap="none" dirty="0"/>
              <a:t>1 for the 2021-2022 award year which runs from J</a:t>
            </a:r>
            <a:r>
              <a:rPr lang="en-US" cap="none" dirty="0" smtClean="0"/>
              <a:t>uly </a:t>
            </a:r>
            <a:r>
              <a:rPr lang="en-US" cap="none" dirty="0"/>
              <a:t>1, </a:t>
            </a:r>
            <a:r>
              <a:rPr lang="en-US" cap="none" dirty="0" smtClean="0"/>
              <a:t>2021-June </a:t>
            </a:r>
            <a:r>
              <a:rPr lang="en-US" cap="none" dirty="0"/>
              <a:t>30, 2022. Students can submit the application any time until the end of the award year to apply for federal aid. We highly encourage applying as soon as possible. We will be hosting multiple FAFSA nights to assist families with this process. Because FAFSA is based on prior-prior tax year, the universities understand that this year’s economic hardships may not be reflected on a student’s FAFSA EFC. (Expected family contribution). As a family, begin the process of collecting information about your new current economic situation. The more documentation you have, the better when you need to talk with your university’s financial aid office.</a:t>
            </a:r>
          </a:p>
        </p:txBody>
      </p:sp>
    </p:spTree>
    <p:extLst>
      <p:ext uri="{BB962C8B-B14F-4D97-AF65-F5344CB8AC3E}">
        <p14:creationId xmlns:p14="http://schemas.microsoft.com/office/powerpoint/2010/main" val="262694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19FD-E84F-D54F-B8F3-C6122489F521}"/>
              </a:ext>
            </a:extLst>
          </p:cNvPr>
          <p:cNvSpPr>
            <a:spLocks noGrp="1"/>
          </p:cNvSpPr>
          <p:nvPr>
            <p:ph type="title"/>
          </p:nvPr>
        </p:nvSpPr>
        <p:spPr/>
        <p:txBody>
          <a:bodyPr>
            <a:normAutofit fontScale="90000"/>
          </a:bodyPr>
          <a:lstStyle/>
          <a:p>
            <a:r>
              <a:rPr lang="en-US" dirty="0"/>
              <a:t>How do students handle requesting letters of recommendations?</a:t>
            </a:r>
          </a:p>
        </p:txBody>
      </p:sp>
      <p:sp>
        <p:nvSpPr>
          <p:cNvPr id="3" name="Content Placeholder 2">
            <a:extLst>
              <a:ext uri="{FF2B5EF4-FFF2-40B4-BE49-F238E27FC236}">
                <a16:creationId xmlns:a16="http://schemas.microsoft.com/office/drawing/2014/main" id="{59CFBBCD-CE4A-2248-A137-DBE55483C603}"/>
              </a:ext>
            </a:extLst>
          </p:cNvPr>
          <p:cNvSpPr>
            <a:spLocks noGrp="1"/>
          </p:cNvSpPr>
          <p:nvPr>
            <p:ph sz="quarter" idx="13"/>
          </p:nvPr>
        </p:nvSpPr>
        <p:spPr/>
        <p:txBody>
          <a:bodyPr/>
          <a:lstStyle/>
          <a:p>
            <a:r>
              <a:rPr lang="en-US" cap="none" dirty="0"/>
              <a:t>Letters of recommendations (teacher or counselor) will be requested through college and career center. This way we can assist with tracking to ensure deadlines are met. We will have the  process and forms uploaded to our website as well as provide copies in the college and career center. Teachers and counselors will be able to upload the request  and send the letter of recommendations to the universities via Naviance. Right now students and parents can access brag sheets in Naviance. I highly recommend going ahead and getting these completes, therefore when request are made then counselors and teachers will have access. </a:t>
            </a:r>
          </a:p>
        </p:txBody>
      </p:sp>
    </p:spTree>
    <p:extLst>
      <p:ext uri="{BB962C8B-B14F-4D97-AF65-F5344CB8AC3E}">
        <p14:creationId xmlns:p14="http://schemas.microsoft.com/office/powerpoint/2010/main" val="23679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AAE666-D450-4D46-B3F5-E098145E86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035AEC3B-8780-40F2-8E36-164A291025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54AA3E27-98A5-4774-AC72-D8E00FEC60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9795977E-891E-4A10-B802-1E5BF3642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6B918539-48DD-4DE8-ABA3-5281D70C8B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0AB3BB71-4233-49EC-85FA-3CBE6B7C49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6F776733-A05B-4A45-903C-A77D9DEBD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alphaModFix amt="35000"/>
            <a:extLst/>
          </a:blip>
          <a:srcRect l="8095" r="10128" b="1"/>
          <a:stretch/>
        </p:blipFill>
        <p:spPr>
          <a:xfrm>
            <a:off x="20" y="10"/>
            <a:ext cx="12191980" cy="6857990"/>
          </a:xfrm>
          <a:prstGeom prst="rect">
            <a:avLst/>
          </a:prstGeom>
        </p:spPr>
      </p:pic>
      <p:sp>
        <p:nvSpPr>
          <p:cNvPr id="3" name="TextBox 2"/>
          <p:cNvSpPr txBox="1"/>
          <p:nvPr/>
        </p:nvSpPr>
        <p:spPr>
          <a:xfrm>
            <a:off x="1287695" y="5098222"/>
            <a:ext cx="9616610" cy="1240412"/>
          </a:xfrm>
          <a:prstGeom prst="rect">
            <a:avLst/>
          </a:prstGeom>
        </p:spPr>
        <p:txBody>
          <a:bodyPr vert="horz" lIns="91440" tIns="45720" rIns="91440" bIns="45720" rtlCol="0" anchor="b">
            <a:normAutofit fontScale="92500" lnSpcReduction="20000"/>
          </a:bodyPr>
          <a:lstStyle/>
          <a:p>
            <a:pPr defTabSz="914400">
              <a:lnSpc>
                <a:spcPct val="90000"/>
              </a:lnSpc>
              <a:spcBef>
                <a:spcPct val="0"/>
              </a:spcBef>
              <a:spcAft>
                <a:spcPts val="600"/>
              </a:spcAft>
            </a:pPr>
            <a:r>
              <a:rPr lang="en-US" sz="5600" cap="all" dirty="0">
                <a:latin typeface="+mj-lt"/>
                <a:ea typeface="+mj-ea"/>
                <a:cs typeface="+mj-cs"/>
              </a:rPr>
              <a:t>Cap and Gowns will be grey with a blue and orange tassel. </a:t>
            </a:r>
          </a:p>
        </p:txBody>
      </p:sp>
    </p:spTree>
    <p:extLst>
      <p:ext uri="{BB962C8B-B14F-4D97-AF65-F5344CB8AC3E}">
        <p14:creationId xmlns:p14="http://schemas.microsoft.com/office/powerpoint/2010/main" val="28315702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FA21-3DA3-A54D-B8A3-9AED3C93F365}"/>
              </a:ext>
            </a:extLst>
          </p:cNvPr>
          <p:cNvSpPr>
            <a:spLocks noGrp="1"/>
          </p:cNvSpPr>
          <p:nvPr>
            <p:ph type="title"/>
          </p:nvPr>
        </p:nvSpPr>
        <p:spPr/>
        <p:txBody>
          <a:bodyPr>
            <a:normAutofit fontScale="90000"/>
          </a:bodyPr>
          <a:lstStyle/>
          <a:p>
            <a:r>
              <a:rPr lang="en-US" cap="none" dirty="0"/>
              <a:t>When Should We Begin Applying To Colleges?</a:t>
            </a:r>
            <a:endParaRPr lang="en-US" dirty="0"/>
          </a:p>
        </p:txBody>
      </p:sp>
      <p:sp>
        <p:nvSpPr>
          <p:cNvPr id="3" name="Content Placeholder 2">
            <a:extLst>
              <a:ext uri="{FF2B5EF4-FFF2-40B4-BE49-F238E27FC236}">
                <a16:creationId xmlns:a16="http://schemas.microsoft.com/office/drawing/2014/main" id="{92F6CFB8-6A9D-0E47-8072-E0C3A9DA0A94}"/>
              </a:ext>
            </a:extLst>
          </p:cNvPr>
          <p:cNvSpPr>
            <a:spLocks noGrp="1"/>
          </p:cNvSpPr>
          <p:nvPr>
            <p:ph sz="quarter" idx="13"/>
          </p:nvPr>
        </p:nvSpPr>
        <p:spPr>
          <a:xfrm>
            <a:off x="546317" y="2264873"/>
            <a:ext cx="10394707" cy="3311189"/>
          </a:xfrm>
        </p:spPr>
        <p:txBody>
          <a:bodyPr>
            <a:normAutofit fontScale="77500" lnSpcReduction="20000"/>
          </a:bodyPr>
          <a:lstStyle/>
          <a:p>
            <a:r>
              <a:rPr lang="en-US" sz="2600" cap="none" dirty="0"/>
              <a:t>Apply Texas will open for all colleges in AUGUST this year (Texas A&amp;M and others are delaying) and the common app and coalition app are scheduled to open in  august 1</a:t>
            </a:r>
            <a:r>
              <a:rPr lang="en-US" sz="2600" cap="none" baseline="30000" dirty="0"/>
              <a:t>st</a:t>
            </a:r>
            <a:r>
              <a:rPr lang="en-US" sz="2600" cap="none" dirty="0"/>
              <a:t>. Students can create an account at now but please know that if you do not “touch” and apply for 60 days, it will delete itself. </a:t>
            </a:r>
          </a:p>
          <a:p>
            <a:r>
              <a:rPr lang="en-US" sz="2600" cap="none" dirty="0"/>
              <a:t>While students await for the applications to open, we highly encourage them to begin researching their schools. Information you need is when the applications open, what type of applications are accepted, what types of essays are needed, when is the SCHOLARSHIP deadline, when the application deadline is final, and more information about your target schools. If you take the time to make detailed lists of every item needed for your college, you’ll save time and make every deadline easily. </a:t>
            </a:r>
          </a:p>
          <a:p>
            <a:endParaRPr lang="en-US" dirty="0"/>
          </a:p>
        </p:txBody>
      </p:sp>
    </p:spTree>
    <p:extLst>
      <p:ext uri="{BB962C8B-B14F-4D97-AF65-F5344CB8AC3E}">
        <p14:creationId xmlns:p14="http://schemas.microsoft.com/office/powerpoint/2010/main" val="107483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D9E0-F63C-EF4D-B1B4-F201BE820F89}"/>
              </a:ext>
            </a:extLst>
          </p:cNvPr>
          <p:cNvSpPr>
            <a:spLocks noGrp="1"/>
          </p:cNvSpPr>
          <p:nvPr>
            <p:ph type="title"/>
          </p:nvPr>
        </p:nvSpPr>
        <p:spPr/>
        <p:txBody>
          <a:bodyPr>
            <a:noAutofit/>
          </a:bodyPr>
          <a:lstStyle/>
          <a:p>
            <a:r>
              <a:rPr lang="en-US" sz="4000" dirty="0">
                <a:latin typeface="Impact" panose="020B0806030902050204" pitchFamily="34" charset="0"/>
              </a:rPr>
              <a:t>Are there any changes in the application process and/or testing requirements for the (Texas) schools because of covid-19?</a:t>
            </a:r>
            <a:endParaRPr lang="en-US" sz="4000" dirty="0"/>
          </a:p>
        </p:txBody>
      </p:sp>
      <p:sp>
        <p:nvSpPr>
          <p:cNvPr id="3" name="Content Placeholder 2">
            <a:extLst>
              <a:ext uri="{FF2B5EF4-FFF2-40B4-BE49-F238E27FC236}">
                <a16:creationId xmlns:a16="http://schemas.microsoft.com/office/drawing/2014/main" id="{9838FA7A-D505-F84C-A505-A5295882C7A2}"/>
              </a:ext>
            </a:extLst>
          </p:cNvPr>
          <p:cNvSpPr>
            <a:spLocks noGrp="1"/>
          </p:cNvSpPr>
          <p:nvPr>
            <p:ph sz="quarter" idx="13"/>
          </p:nvPr>
        </p:nvSpPr>
        <p:spPr>
          <a:xfrm>
            <a:off x="685801" y="2520048"/>
            <a:ext cx="10394707" cy="3311189"/>
          </a:xfrm>
        </p:spPr>
        <p:txBody>
          <a:bodyPr>
            <a:normAutofit fontScale="92500"/>
          </a:bodyPr>
          <a:lstStyle/>
          <a:p>
            <a:r>
              <a:rPr lang="en-US" cap="none" dirty="0"/>
              <a:t>This information is changing constantly, so as you do your research on your targeted universities, it’s important to sign up for their emails and follow them on twitter and other social media platforms.</a:t>
            </a:r>
          </a:p>
          <a:p>
            <a:r>
              <a:rPr lang="en-US" cap="none" dirty="0"/>
              <a:t>You may see some of the colleges talking about “test optional.” What does that mean? Test optional applications will take a look at test scores, but they are not required to be an applicant for admissions. These schools will focus more on the strength of the student’s course work and grades in high school, as well as the student’s overall personal essay and resume. </a:t>
            </a:r>
          </a:p>
          <a:p>
            <a:r>
              <a:rPr lang="en-US" cap="none" dirty="0"/>
              <a:t>Please be aware that some test optional schools may require test scores for scholarships or specific majors...So do your homework and ask questions of these test optional schools. </a:t>
            </a:r>
          </a:p>
          <a:p>
            <a:endParaRPr lang="en-US" dirty="0"/>
          </a:p>
        </p:txBody>
      </p:sp>
    </p:spTree>
    <p:extLst>
      <p:ext uri="{BB962C8B-B14F-4D97-AF65-F5344CB8AC3E}">
        <p14:creationId xmlns:p14="http://schemas.microsoft.com/office/powerpoint/2010/main" val="98801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0EFC-8032-074C-9FAA-AC6E53C7EB64}"/>
              </a:ext>
            </a:extLst>
          </p:cNvPr>
          <p:cNvSpPr>
            <a:spLocks noGrp="1"/>
          </p:cNvSpPr>
          <p:nvPr>
            <p:ph type="title"/>
          </p:nvPr>
        </p:nvSpPr>
        <p:spPr/>
        <p:txBody>
          <a:bodyPr>
            <a:noAutofit/>
          </a:bodyPr>
          <a:lstStyle/>
          <a:p>
            <a:r>
              <a:rPr lang="en-US" sz="4800" dirty="0"/>
              <a:t>What trends in applications will be different for next year because of COVID 19?</a:t>
            </a:r>
          </a:p>
        </p:txBody>
      </p:sp>
      <p:sp>
        <p:nvSpPr>
          <p:cNvPr id="3" name="Content Placeholder 2">
            <a:extLst>
              <a:ext uri="{FF2B5EF4-FFF2-40B4-BE49-F238E27FC236}">
                <a16:creationId xmlns:a16="http://schemas.microsoft.com/office/drawing/2014/main" id="{F7C32A53-6A50-9444-8ADA-BA4AA000F2C7}"/>
              </a:ext>
            </a:extLst>
          </p:cNvPr>
          <p:cNvSpPr>
            <a:spLocks noGrp="1"/>
          </p:cNvSpPr>
          <p:nvPr>
            <p:ph sz="quarter" idx="13"/>
          </p:nvPr>
        </p:nvSpPr>
        <p:spPr/>
        <p:txBody>
          <a:bodyPr/>
          <a:lstStyle/>
          <a:p>
            <a:r>
              <a:rPr lang="en-US" b="1" dirty="0"/>
              <a:t> </a:t>
            </a:r>
            <a:r>
              <a:rPr lang="en-US" cap="none" dirty="0"/>
              <a:t>We’re in contact with the colleges, and we’re talking to them about their plans. Some of the bigger universities are staying on their original deadlines, some are tweaking the time line, and others are holding off on any changes until later in the summer. </a:t>
            </a:r>
          </a:p>
          <a:p>
            <a:r>
              <a:rPr lang="en-US" cap="none" dirty="0"/>
              <a:t>It is very important for students to come to </a:t>
            </a:r>
            <a:r>
              <a:rPr lang="en-US" cap="none" dirty="0" smtClean="0"/>
              <a:t>College and Career Center </a:t>
            </a:r>
            <a:r>
              <a:rPr lang="en-US" cap="none" dirty="0"/>
              <a:t>often and connect with the college admissions reps assigned to GOHS. Making those relationships will help us stay current on changes and needs. Students who personally talk with admissions reps have an easier time in the application process and make better decisions about their future. </a:t>
            </a:r>
          </a:p>
        </p:txBody>
      </p:sp>
    </p:spTree>
    <p:extLst>
      <p:ext uri="{BB962C8B-B14F-4D97-AF65-F5344CB8AC3E}">
        <p14:creationId xmlns:p14="http://schemas.microsoft.com/office/powerpoint/2010/main" val="199517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CB2C-AF45-1D45-A547-9AFEB8A9193B}"/>
              </a:ext>
            </a:extLst>
          </p:cNvPr>
          <p:cNvSpPr>
            <a:spLocks noGrp="1"/>
          </p:cNvSpPr>
          <p:nvPr>
            <p:ph type="title"/>
          </p:nvPr>
        </p:nvSpPr>
        <p:spPr>
          <a:xfrm>
            <a:off x="897559" y="1460715"/>
            <a:ext cx="10396882" cy="1151965"/>
          </a:xfrm>
        </p:spPr>
        <p:txBody>
          <a:bodyPr>
            <a:normAutofit fontScale="90000"/>
          </a:bodyPr>
          <a:lstStyle/>
          <a:p>
            <a:r>
              <a:rPr lang="en-US" sz="4000" dirty="0"/>
              <a:t>Is the SAT and ACT still a part of college applications?</a:t>
            </a:r>
            <a:br>
              <a:rPr lang="en-US" sz="4000" dirty="0"/>
            </a:br>
            <a:r>
              <a:rPr lang="en-US" sz="4000" dirty="0"/>
              <a:t>How many times should a student take the SAT?</a:t>
            </a:r>
            <a:r>
              <a:rPr lang="en-US" dirty="0"/>
              <a:t/>
            </a:r>
            <a:br>
              <a:rPr lang="en-US" dirty="0"/>
            </a:br>
            <a:r>
              <a:rPr lang="en-US" sz="8000" dirty="0"/>
              <a:t/>
            </a:r>
            <a:br>
              <a:rPr lang="en-US" sz="8000" dirty="0"/>
            </a:br>
            <a:endParaRPr lang="en-US" dirty="0"/>
          </a:p>
        </p:txBody>
      </p:sp>
      <p:sp>
        <p:nvSpPr>
          <p:cNvPr id="3" name="Content Placeholder 2">
            <a:extLst>
              <a:ext uri="{FF2B5EF4-FFF2-40B4-BE49-F238E27FC236}">
                <a16:creationId xmlns:a16="http://schemas.microsoft.com/office/drawing/2014/main" id="{986B0E80-2AB1-0747-A5CC-432E265F1B8B}"/>
              </a:ext>
            </a:extLst>
          </p:cNvPr>
          <p:cNvSpPr>
            <a:spLocks noGrp="1"/>
          </p:cNvSpPr>
          <p:nvPr>
            <p:ph sz="quarter" idx="13"/>
          </p:nvPr>
        </p:nvSpPr>
        <p:spPr>
          <a:xfrm>
            <a:off x="687976" y="2373363"/>
            <a:ext cx="10394707" cy="3311189"/>
          </a:xfrm>
        </p:spPr>
        <p:txBody>
          <a:bodyPr>
            <a:normAutofit fontScale="92500" lnSpcReduction="20000"/>
          </a:bodyPr>
          <a:lstStyle/>
          <a:p>
            <a:r>
              <a:rPr lang="en-US" cap="none" dirty="0"/>
              <a:t>Although you will see information about some colleges going to test optional, we advise that you have a strong test score ready to submit for applications, scholarships, and outside scholarships. We find that all students have a “strength” test….One standardized exam that they score higher on and feel more confident taking. So we highly encouraged that students take one SAT and one ACT to find that “strength”. BUT this year we did not have a full spring testing schedule to find that test for you.</a:t>
            </a:r>
          </a:p>
          <a:p>
            <a:r>
              <a:rPr lang="en-US" cap="none" dirty="0"/>
              <a:t>So here is what we suggest for the class of 2021. Go to both SAT and ACT websites and download a FULL FREE practice test. Take it as a true exam….Timing yourself from start to finish. Do one this week, and then do the other one next week...Not back to back! Using the self-scoring guide that comes with the exam and see how you did.</a:t>
            </a:r>
          </a:p>
          <a:p>
            <a:r>
              <a:rPr lang="en-US" cap="none" dirty="0"/>
              <a:t>So, which test did you prefer? That gives you an idea of which test to focus upon. </a:t>
            </a:r>
          </a:p>
          <a:p>
            <a:pPr marL="0" indent="0">
              <a:buNone/>
            </a:pPr>
            <a:endParaRPr lang="en-US" dirty="0"/>
          </a:p>
        </p:txBody>
      </p:sp>
    </p:spTree>
    <p:extLst>
      <p:ext uri="{BB962C8B-B14F-4D97-AF65-F5344CB8AC3E}">
        <p14:creationId xmlns:p14="http://schemas.microsoft.com/office/powerpoint/2010/main" val="249424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319F-1A49-FB41-A3BE-B13761DE1F63}"/>
              </a:ext>
            </a:extLst>
          </p:cNvPr>
          <p:cNvSpPr>
            <a:spLocks noGrp="1"/>
          </p:cNvSpPr>
          <p:nvPr>
            <p:ph type="title"/>
          </p:nvPr>
        </p:nvSpPr>
        <p:spPr/>
        <p:txBody>
          <a:bodyPr>
            <a:normAutofit fontScale="90000"/>
          </a:bodyPr>
          <a:lstStyle/>
          <a:p>
            <a:r>
              <a:rPr lang="en-US" dirty="0"/>
              <a:t>Will there be a SAT date in June? If not what does the student do when applying in July?</a:t>
            </a:r>
          </a:p>
        </p:txBody>
      </p:sp>
      <p:sp>
        <p:nvSpPr>
          <p:cNvPr id="3" name="Content Placeholder 2">
            <a:extLst>
              <a:ext uri="{FF2B5EF4-FFF2-40B4-BE49-F238E27FC236}">
                <a16:creationId xmlns:a16="http://schemas.microsoft.com/office/drawing/2014/main" id="{09F36D69-8106-224E-9D0B-DAAD2BC991CA}"/>
              </a:ext>
            </a:extLst>
          </p:cNvPr>
          <p:cNvSpPr>
            <a:spLocks noGrp="1"/>
          </p:cNvSpPr>
          <p:nvPr>
            <p:ph sz="quarter" idx="13"/>
          </p:nvPr>
        </p:nvSpPr>
        <p:spPr>
          <a:xfrm>
            <a:off x="685801" y="2295871"/>
            <a:ext cx="10394707" cy="3311189"/>
          </a:xfrm>
        </p:spPr>
        <p:txBody>
          <a:bodyPr>
            <a:normAutofit fontScale="92500"/>
          </a:bodyPr>
          <a:lstStyle/>
          <a:p>
            <a:r>
              <a:rPr lang="en-US" sz="2400" cap="none" dirty="0"/>
              <a:t>According to </a:t>
            </a:r>
            <a:r>
              <a:rPr lang="en-US" sz="2400" cap="none" dirty="0" err="1"/>
              <a:t>collegeboard.org</a:t>
            </a:r>
            <a:r>
              <a:rPr lang="en-US" sz="2400" cap="none" dirty="0"/>
              <a:t> the SAT is scheduled for four dates in the Fall: August 29, October 3, November 7, and December 5. College board will offer school day testing this fall, and they are currently examining dates to offer another exam in September TBA. </a:t>
            </a:r>
          </a:p>
          <a:p>
            <a:r>
              <a:rPr lang="en-US" sz="2400" cap="none" dirty="0"/>
              <a:t>After online AP testing, college board and act are both exploring the possibility of online testing for late fall. As the summer months continue, we’ll hear more about their progress. Hopefully we won’t need this option, but both testing companies are exploring this format for the class of 2021. </a:t>
            </a:r>
          </a:p>
        </p:txBody>
      </p:sp>
    </p:spTree>
    <p:extLst>
      <p:ext uri="{BB962C8B-B14F-4D97-AF65-F5344CB8AC3E}">
        <p14:creationId xmlns:p14="http://schemas.microsoft.com/office/powerpoint/2010/main" val="261290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AFC9-41EC-BB44-93D2-0D9DF7B62C28}"/>
              </a:ext>
            </a:extLst>
          </p:cNvPr>
          <p:cNvSpPr>
            <a:spLocks noGrp="1"/>
          </p:cNvSpPr>
          <p:nvPr>
            <p:ph type="title"/>
          </p:nvPr>
        </p:nvSpPr>
        <p:spPr>
          <a:xfrm>
            <a:off x="329339" y="685800"/>
            <a:ext cx="10753344" cy="1499461"/>
          </a:xfrm>
        </p:spPr>
        <p:txBody>
          <a:bodyPr>
            <a:noAutofit/>
          </a:bodyPr>
          <a:lstStyle/>
          <a:p>
            <a:r>
              <a:rPr lang="en-US" sz="3200" dirty="0"/>
              <a:t>With the SAT dates being cancelled due to COVID, and the next dates not until August, will</a:t>
            </a:r>
            <a:br>
              <a:rPr lang="en-US" sz="3200" dirty="0"/>
            </a:br>
            <a:r>
              <a:rPr lang="en-US" sz="3200" dirty="0"/>
              <a:t>students be scheduled during school early in the year to make up for the one they missed</a:t>
            </a:r>
            <a:br>
              <a:rPr lang="en-US" sz="3200" dirty="0"/>
            </a:br>
            <a:r>
              <a:rPr lang="en-US" sz="3200" dirty="0"/>
              <a:t>this year?</a:t>
            </a:r>
          </a:p>
        </p:txBody>
      </p:sp>
      <p:sp>
        <p:nvSpPr>
          <p:cNvPr id="3" name="Content Placeholder 2">
            <a:extLst>
              <a:ext uri="{FF2B5EF4-FFF2-40B4-BE49-F238E27FC236}">
                <a16:creationId xmlns:a16="http://schemas.microsoft.com/office/drawing/2014/main" id="{C634C2BC-CBCC-A941-BD3C-4FD5E07F0834}"/>
              </a:ext>
            </a:extLst>
          </p:cNvPr>
          <p:cNvSpPr>
            <a:spLocks noGrp="1"/>
          </p:cNvSpPr>
          <p:nvPr>
            <p:ph sz="quarter" idx="13"/>
          </p:nvPr>
        </p:nvSpPr>
        <p:spPr>
          <a:xfrm>
            <a:off x="329339" y="2435355"/>
            <a:ext cx="10394707" cy="3311189"/>
          </a:xfrm>
        </p:spPr>
        <p:txBody>
          <a:bodyPr/>
          <a:lstStyle/>
          <a:p>
            <a:r>
              <a:rPr lang="en-US" dirty="0"/>
              <a:t>We encourage every student to take advantage of the July ACT and the August SAT and other early fall Saturday test dates. Register as soon as these open in June. Students can register for SAT via </a:t>
            </a:r>
            <a:r>
              <a:rPr lang="en-US" dirty="0">
                <a:hlinkClick r:id="rId2"/>
              </a:rPr>
              <a:t>www.collegeboard.com</a:t>
            </a:r>
            <a:r>
              <a:rPr lang="en-US" dirty="0"/>
              <a:t>. </a:t>
            </a:r>
          </a:p>
          <a:p>
            <a:r>
              <a:rPr lang="en-US" dirty="0"/>
              <a:t>CISD will look at the released SAT School day testing dates for fall and this information will be available as soon as decisions are made. </a:t>
            </a:r>
          </a:p>
          <a:p>
            <a:endParaRPr lang="en-US" dirty="0"/>
          </a:p>
        </p:txBody>
      </p:sp>
    </p:spTree>
    <p:extLst>
      <p:ext uri="{BB962C8B-B14F-4D97-AF65-F5344CB8AC3E}">
        <p14:creationId xmlns:p14="http://schemas.microsoft.com/office/powerpoint/2010/main" val="174997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9CF4-E6BD-084B-9FE7-FF574E9C7F29}"/>
              </a:ext>
            </a:extLst>
          </p:cNvPr>
          <p:cNvSpPr>
            <a:spLocks noGrp="1"/>
          </p:cNvSpPr>
          <p:nvPr>
            <p:ph type="title"/>
          </p:nvPr>
        </p:nvSpPr>
        <p:spPr/>
        <p:txBody>
          <a:bodyPr>
            <a:noAutofit/>
          </a:bodyPr>
          <a:lstStyle/>
          <a:p>
            <a:r>
              <a:rPr lang="en-US" sz="4000" b="1" dirty="0"/>
              <a:t>If students are already doing the dual credit classes through Lone Star, will they need to apply again to attend for the fall classes after high school graduation?</a:t>
            </a:r>
            <a:endParaRPr lang="en-US" sz="4000" dirty="0"/>
          </a:p>
        </p:txBody>
      </p:sp>
      <p:sp>
        <p:nvSpPr>
          <p:cNvPr id="3" name="Content Placeholder 2">
            <a:extLst>
              <a:ext uri="{FF2B5EF4-FFF2-40B4-BE49-F238E27FC236}">
                <a16:creationId xmlns:a16="http://schemas.microsoft.com/office/drawing/2014/main" id="{22F3F81B-A766-A34F-8C2F-E55CDB5CE65B}"/>
              </a:ext>
            </a:extLst>
          </p:cNvPr>
          <p:cNvSpPr>
            <a:spLocks noGrp="1"/>
          </p:cNvSpPr>
          <p:nvPr>
            <p:ph sz="quarter" idx="13"/>
          </p:nvPr>
        </p:nvSpPr>
        <p:spPr/>
        <p:txBody>
          <a:bodyPr>
            <a:normAutofit/>
          </a:bodyPr>
          <a:lstStyle/>
          <a:p>
            <a:r>
              <a:rPr lang="en-US" sz="2400" cap="none" dirty="0"/>
              <a:t>In the Spring semester of your senior year, Lone Star will offer GOHS students their own orientation day to come to Lone Star, register for classes, and prepare for full-time Fall enrollment. Look for information in February from your CCC about this special orientation. </a:t>
            </a:r>
          </a:p>
        </p:txBody>
      </p:sp>
    </p:spTree>
    <p:extLst>
      <p:ext uri="{BB962C8B-B14F-4D97-AF65-F5344CB8AC3E}">
        <p14:creationId xmlns:p14="http://schemas.microsoft.com/office/powerpoint/2010/main" val="3349943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D003-65E4-404A-8C36-8253251AC1DC}"/>
              </a:ext>
            </a:extLst>
          </p:cNvPr>
          <p:cNvSpPr>
            <a:spLocks noGrp="1"/>
          </p:cNvSpPr>
          <p:nvPr>
            <p:ph type="title"/>
          </p:nvPr>
        </p:nvSpPr>
        <p:spPr/>
        <p:txBody>
          <a:bodyPr/>
          <a:lstStyle/>
          <a:p>
            <a:r>
              <a:rPr lang="en-US" b="1" dirty="0"/>
              <a:t>Do you have a scholarship list?</a:t>
            </a:r>
            <a:endParaRPr lang="en-US" dirty="0"/>
          </a:p>
        </p:txBody>
      </p:sp>
      <p:sp>
        <p:nvSpPr>
          <p:cNvPr id="3" name="Content Placeholder 2">
            <a:extLst>
              <a:ext uri="{FF2B5EF4-FFF2-40B4-BE49-F238E27FC236}">
                <a16:creationId xmlns:a16="http://schemas.microsoft.com/office/drawing/2014/main" id="{03D629C9-E8FA-0A42-81C7-B7E264B07B44}"/>
              </a:ext>
            </a:extLst>
          </p:cNvPr>
          <p:cNvSpPr>
            <a:spLocks noGrp="1"/>
          </p:cNvSpPr>
          <p:nvPr>
            <p:ph sz="quarter" idx="13"/>
          </p:nvPr>
        </p:nvSpPr>
        <p:spPr/>
        <p:txBody>
          <a:bodyPr/>
          <a:lstStyle/>
          <a:p>
            <a:r>
              <a:rPr lang="en-US" cap="none" dirty="0"/>
              <a:t>There are two very important places to look for both merit and need based scholarships. The best place to look for large amounts of scholarships is the university itself. Those large $$ scholarships can be freshman-only scholarships, awards for certain university majors, excellence scholarships based on test scores, and other criteria. These should be the first scholarship you locate and apply. They have the highest dollar amount and they are usually due first (in late fall/early winter). The other source for scholarships are those for local and corporate scholarships. These scholarships are listed in </a:t>
            </a:r>
            <a:r>
              <a:rPr lang="en-US" cap="none" dirty="0" err="1"/>
              <a:t>N</a:t>
            </a:r>
            <a:r>
              <a:rPr lang="en-US" cap="none" dirty="0" err="1" smtClean="0"/>
              <a:t>aviance</a:t>
            </a:r>
            <a:r>
              <a:rPr lang="en-US" cap="none" dirty="0"/>
              <a:t>. We update them as we receive them. Students should set time aside weekly to check</a:t>
            </a:r>
            <a:r>
              <a:rPr lang="en-US" b="1" dirty="0"/>
              <a:t>.</a:t>
            </a:r>
            <a:r>
              <a:rPr lang="en-US" dirty="0"/>
              <a:t> </a:t>
            </a:r>
          </a:p>
        </p:txBody>
      </p:sp>
    </p:spTree>
    <p:extLst>
      <p:ext uri="{BB962C8B-B14F-4D97-AF65-F5344CB8AC3E}">
        <p14:creationId xmlns:p14="http://schemas.microsoft.com/office/powerpoint/2010/main" val="2622010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1502</Words>
  <Application>Microsoft Office PowerPoint</Application>
  <PresentationFormat>Widescreen</PresentationFormat>
  <Paragraphs>36</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Grand oaks rising Seniors  Town hall Meeting</vt:lpstr>
      <vt:lpstr>When Should We Begin Applying To Colleges?</vt:lpstr>
      <vt:lpstr>Are there any changes in the application process and/or testing requirements for the (Texas) schools because of covid-19?</vt:lpstr>
      <vt:lpstr>What trends in applications will be different for next year because of COVID 19?</vt:lpstr>
      <vt:lpstr>Is the SAT and ACT still a part of college applications? How many times should a student take the SAT?  </vt:lpstr>
      <vt:lpstr>Will there be a SAT date in June? If not what does the student do when applying in July?</vt:lpstr>
      <vt:lpstr>With the SAT dates being cancelled due to COVID, and the next dates not until August, will students be scheduled during school early in the year to make up for the one they missed this year?</vt:lpstr>
      <vt:lpstr>If students are already doing the dual credit classes through Lone Star, will they need to apply again to attend for the fall classes after high school graduation?</vt:lpstr>
      <vt:lpstr>Do you have a scholarship list?</vt:lpstr>
      <vt:lpstr>When will students be able to apply for financial aid? </vt:lpstr>
      <vt:lpstr>How do students handle requesting letters of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oaks rising Seniors  Town hall Meeting</dc:title>
  <dc:creator>Anari  Jones</dc:creator>
  <cp:lastModifiedBy>Windows User</cp:lastModifiedBy>
  <cp:revision>9</cp:revision>
  <dcterms:created xsi:type="dcterms:W3CDTF">2020-06-04T17:30:40Z</dcterms:created>
  <dcterms:modified xsi:type="dcterms:W3CDTF">2020-06-09T19:42:35Z</dcterms:modified>
</cp:coreProperties>
</file>